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ontaser Arabic Ultra-Bold" pitchFamily="2" charset="-78"/>
      <p:regular r:id="rId15"/>
      <p:bold r:id="rId16"/>
    </p:embeddedFont>
    <p:embeddedFont>
      <p:font typeface="Montserrat" pitchFamily="2" charset="77"/>
      <p:regular r:id="rId17"/>
    </p:embeddedFont>
    <p:embeddedFont>
      <p:font typeface="Montserrat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3" autoAdjust="0"/>
    <p:restoredTop sz="94681" autoAdjust="0"/>
  </p:normalViewPr>
  <p:slideViewPr>
    <p:cSldViewPr>
      <p:cViewPr varScale="1">
        <p:scale>
          <a:sx n="84" d="100"/>
          <a:sy n="84" d="100"/>
        </p:scale>
        <p:origin x="3248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svg"/><Relationship Id="rId7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21.jpeg"/><Relationship Id="rId4" Type="http://schemas.openxmlformats.org/officeDocument/2006/relationships/image" Target="../media/image3.sv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06077" y="7443744"/>
            <a:ext cx="5290838" cy="840036"/>
            <a:chOff x="0" y="0"/>
            <a:chExt cx="2559647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7596" y="7443744"/>
            <a:ext cx="3483091" cy="840036"/>
            <a:chOff x="0" y="0"/>
            <a:chExt cx="168508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5080" cy="406400"/>
            </a:xfrm>
            <a:custGeom>
              <a:avLst/>
              <a:gdLst/>
              <a:ahLst/>
              <a:cxnLst/>
              <a:rect l="l" t="t" r="r" b="b"/>
              <a:pathLst>
                <a:path w="1685080" h="40640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1059538" y="786376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759952" y="7835633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20422" y="7177785"/>
            <a:ext cx="3039530" cy="531918"/>
          </a:xfrm>
          <a:custGeom>
            <a:avLst/>
            <a:gdLst/>
            <a:ahLst/>
            <a:cxnLst/>
            <a:rect l="l" t="t" r="r" b="b"/>
            <a:pathLst>
              <a:path w="3039530" h="531918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37596" y="3195804"/>
            <a:ext cx="15821704" cy="137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35"/>
              </a:lnSpc>
              <a:spcBef>
                <a:spcPct val="0"/>
              </a:spcBef>
            </a:pPr>
            <a:r>
              <a:rPr lang="en-US" sz="8025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Network Intrusion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596" y="4173111"/>
            <a:ext cx="13922343" cy="137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35"/>
              </a:lnSpc>
              <a:spcBef>
                <a:spcPct val="0"/>
              </a:spcBef>
            </a:pPr>
            <a:r>
              <a:rPr lang="en-US" sz="8025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Using Machine Learning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9332" y="7628865"/>
            <a:ext cx="3324699" cy="44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58898" y="7628828"/>
            <a:ext cx="4161789" cy="44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275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Eugene Recongco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55295" y="3635544"/>
            <a:ext cx="7146138" cy="2359305"/>
            <a:chOff x="0" y="0"/>
            <a:chExt cx="1107124" cy="36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124" cy="365518"/>
            </a:xfrm>
            <a:custGeom>
              <a:avLst/>
              <a:gdLst/>
              <a:ahLst/>
              <a:cxnLst/>
              <a:rect l="l" t="t" r="r" b="b"/>
              <a:pathLst>
                <a:path w="1107124" h="365518">
                  <a:moveTo>
                    <a:pt x="39001" y="0"/>
                  </a:moveTo>
                  <a:lnTo>
                    <a:pt x="1068122" y="0"/>
                  </a:lnTo>
                  <a:cubicBezTo>
                    <a:pt x="1089662" y="0"/>
                    <a:pt x="1107124" y="17462"/>
                    <a:pt x="1107124" y="39001"/>
                  </a:cubicBezTo>
                  <a:lnTo>
                    <a:pt x="1107124" y="326517"/>
                  </a:lnTo>
                  <a:cubicBezTo>
                    <a:pt x="1107124" y="336860"/>
                    <a:pt x="1103015" y="346781"/>
                    <a:pt x="1095700" y="354095"/>
                  </a:cubicBezTo>
                  <a:cubicBezTo>
                    <a:pt x="1088386" y="361409"/>
                    <a:pt x="1078466" y="365518"/>
                    <a:pt x="1068122" y="365518"/>
                  </a:cubicBezTo>
                  <a:lnTo>
                    <a:pt x="39001" y="365518"/>
                  </a:lnTo>
                  <a:cubicBezTo>
                    <a:pt x="28658" y="365518"/>
                    <a:pt x="18737" y="361409"/>
                    <a:pt x="11423" y="354095"/>
                  </a:cubicBezTo>
                  <a:cubicBezTo>
                    <a:pt x="4109" y="346781"/>
                    <a:pt x="0" y="336860"/>
                    <a:pt x="0" y="326517"/>
                  </a:cubicBezTo>
                  <a:lnTo>
                    <a:pt x="0" y="39001"/>
                  </a:lnTo>
                  <a:cubicBezTo>
                    <a:pt x="0" y="28658"/>
                    <a:pt x="4109" y="18737"/>
                    <a:pt x="11423" y="11423"/>
                  </a:cubicBezTo>
                  <a:cubicBezTo>
                    <a:pt x="18737" y="4109"/>
                    <a:pt x="28658" y="0"/>
                    <a:pt x="39001" y="0"/>
                  </a:cubicBezTo>
                  <a:close/>
                </a:path>
              </a:pathLst>
            </a:custGeom>
            <a:blipFill>
              <a:blip r:embed="rId5"/>
              <a:stretch>
                <a:fillRect t="-32052" b="-697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64105" y="5873515"/>
            <a:ext cx="7298788" cy="4413486"/>
            <a:chOff x="0" y="0"/>
            <a:chExt cx="1130773" cy="7476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0773" cy="747681"/>
            </a:xfrm>
            <a:custGeom>
              <a:avLst/>
              <a:gdLst/>
              <a:ahLst/>
              <a:cxnLst/>
              <a:rect l="l" t="t" r="r" b="b"/>
              <a:pathLst>
                <a:path w="1130773" h="747681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709495"/>
                  </a:lnTo>
                  <a:cubicBezTo>
                    <a:pt x="1130773" y="730584"/>
                    <a:pt x="1113677" y="747681"/>
                    <a:pt x="1092588" y="747681"/>
                  </a:cubicBezTo>
                  <a:lnTo>
                    <a:pt x="38186" y="747681"/>
                  </a:lnTo>
                  <a:cubicBezTo>
                    <a:pt x="17096" y="747681"/>
                    <a:pt x="0" y="730584"/>
                    <a:pt x="0" y="709495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6"/>
              <a:stretch>
                <a:fillRect l="-19684" t="-11457" b="-92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586337" y="2744223"/>
            <a:ext cx="10701663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What the Fairness Results Mean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4105" y="4161146"/>
            <a:ext cx="7298788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Differences in predicted attack rates reflect: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 difference in protocol-level risk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 biased model behavior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Error rates remain stable across major traffic types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64105" y="3612396"/>
            <a:ext cx="7298788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Fairness Without Compromising Security</a:t>
            </a:r>
          </a:p>
        </p:txBody>
      </p:sp>
      <p:sp>
        <p:nvSpPr>
          <p:cNvPr id="13" name="Freeform 13"/>
          <p:cNvSpPr/>
          <p:nvPr/>
        </p:nvSpPr>
        <p:spPr>
          <a:xfrm>
            <a:off x="4047121" y="7538902"/>
            <a:ext cx="4486604" cy="785156"/>
          </a:xfrm>
          <a:custGeom>
            <a:avLst/>
            <a:gdLst/>
            <a:ahLst/>
            <a:cxnLst/>
            <a:rect l="l" t="t" r="r" b="b"/>
            <a:pathLst>
              <a:path w="4486604" h="785156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55295" y="6953040"/>
            <a:ext cx="7298788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assurance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2645" y="7682708"/>
            <a:ext cx="7298788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decisions are defensible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Supports compliance, audits, and governance reviews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37596" y="5928126"/>
            <a:ext cx="15225297" cy="3050041"/>
            <a:chOff x="0" y="0"/>
            <a:chExt cx="2358797" cy="4725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8797" cy="472531"/>
            </a:xfrm>
            <a:custGeom>
              <a:avLst/>
              <a:gdLst/>
              <a:ahLst/>
              <a:cxnLst/>
              <a:rect l="l" t="t" r="r" b="b"/>
              <a:pathLst>
                <a:path w="2358797" h="472531">
                  <a:moveTo>
                    <a:pt x="17289" y="0"/>
                  </a:moveTo>
                  <a:lnTo>
                    <a:pt x="2341508" y="0"/>
                  </a:lnTo>
                  <a:cubicBezTo>
                    <a:pt x="2346093" y="0"/>
                    <a:pt x="2350491" y="1821"/>
                    <a:pt x="2353733" y="5064"/>
                  </a:cubicBezTo>
                  <a:cubicBezTo>
                    <a:pt x="2356976" y="8306"/>
                    <a:pt x="2358797" y="12703"/>
                    <a:pt x="2358797" y="17289"/>
                  </a:cubicBezTo>
                  <a:lnTo>
                    <a:pt x="2358797" y="455243"/>
                  </a:lnTo>
                  <a:cubicBezTo>
                    <a:pt x="2358797" y="459828"/>
                    <a:pt x="2356976" y="464225"/>
                    <a:pt x="2353733" y="467467"/>
                  </a:cubicBezTo>
                  <a:cubicBezTo>
                    <a:pt x="2350491" y="470710"/>
                    <a:pt x="2346093" y="472531"/>
                    <a:pt x="2341508" y="472531"/>
                  </a:cubicBezTo>
                  <a:lnTo>
                    <a:pt x="17289" y="472531"/>
                  </a:lnTo>
                  <a:cubicBezTo>
                    <a:pt x="12703" y="472531"/>
                    <a:pt x="8306" y="470710"/>
                    <a:pt x="5064" y="467467"/>
                  </a:cubicBezTo>
                  <a:cubicBezTo>
                    <a:pt x="1821" y="464225"/>
                    <a:pt x="0" y="459828"/>
                    <a:pt x="0" y="455243"/>
                  </a:cubicBezTo>
                  <a:lnTo>
                    <a:pt x="0" y="17289"/>
                  </a:lnTo>
                  <a:cubicBezTo>
                    <a:pt x="0" y="12703"/>
                    <a:pt x="1821" y="8306"/>
                    <a:pt x="5064" y="5064"/>
                  </a:cubicBezTo>
                  <a:cubicBezTo>
                    <a:pt x="8306" y="1821"/>
                    <a:pt x="12703" y="0"/>
                    <a:pt x="17289" y="0"/>
                  </a:cubicBezTo>
                  <a:close/>
                </a:path>
              </a:pathLst>
            </a:custGeom>
            <a:blipFill>
              <a:blip r:embed="rId7"/>
              <a:stretch>
                <a:fillRect t="-201153" b="-145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37596" y="2744223"/>
            <a:ext cx="560386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Business Impact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3030" y="4259120"/>
            <a:ext cx="15114428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Explainable, AI-driven security improves threat detection accuracy while reducing incident response time. By minimizing false positives, it lowers operational costs and analyst fatigue, while increasing trust and adoption of AI-powered security tools across the organization.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7596" y="3612396"/>
            <a:ext cx="7077050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This Matters to the Organization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491128" y="51435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068379" y="2229333"/>
            <a:ext cx="8143421" cy="6256454"/>
            <a:chOff x="0" y="0"/>
            <a:chExt cx="1350740" cy="969288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1350740" cy="969288"/>
            </a:xfrm>
            <a:custGeom>
              <a:avLst/>
              <a:gdLst/>
              <a:ahLst/>
              <a:cxnLst/>
              <a:rect l="l" t="t" r="r" b="b"/>
              <a:pathLst>
                <a:path w="1350740" h="969288">
                  <a:moveTo>
                    <a:pt x="1301013" y="0"/>
                  </a:moveTo>
                  <a:lnTo>
                    <a:pt x="49727" y="0"/>
                  </a:lnTo>
                  <a:cubicBezTo>
                    <a:pt x="22263" y="0"/>
                    <a:pt x="0" y="22263"/>
                    <a:pt x="0" y="49727"/>
                  </a:cubicBezTo>
                  <a:lnTo>
                    <a:pt x="0" y="919562"/>
                  </a:lnTo>
                  <a:cubicBezTo>
                    <a:pt x="0" y="947025"/>
                    <a:pt x="22263" y="969288"/>
                    <a:pt x="49727" y="969288"/>
                  </a:cubicBezTo>
                  <a:lnTo>
                    <a:pt x="1301013" y="969288"/>
                  </a:lnTo>
                  <a:cubicBezTo>
                    <a:pt x="1328476" y="969288"/>
                    <a:pt x="1350740" y="947025"/>
                    <a:pt x="1350740" y="919562"/>
                  </a:cubicBezTo>
                  <a:lnTo>
                    <a:pt x="1350740" y="49727"/>
                  </a:lnTo>
                  <a:cubicBezTo>
                    <a:pt x="1350740" y="22263"/>
                    <a:pt x="1328476" y="0"/>
                    <a:pt x="1301013" y="0"/>
                  </a:cubicBezTo>
                  <a:close/>
                </a:path>
              </a:pathLst>
            </a:custGeom>
            <a:blipFill>
              <a:blip r:embed="rId7"/>
              <a:stretch>
                <a:fillRect r="-77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6802" y="2542235"/>
            <a:ext cx="10564326" cy="74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7"/>
              </a:lnSpc>
              <a:spcBef>
                <a:spcPct val="0"/>
              </a:spcBef>
            </a:pPr>
            <a:r>
              <a:rPr lang="en-US" sz="4398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Scalability &amp; Future Readiness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913" y="3880877"/>
            <a:ext cx="7925087" cy="315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23"/>
              </a:lnSpc>
            </a:pPr>
            <a:r>
              <a:rPr lang="en-US" sz="21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for Enterprise Growth</a:t>
            </a:r>
          </a:p>
          <a:p>
            <a:pPr marL="468853" lvl="1" indent="-234426" algn="just">
              <a:lnSpc>
                <a:spcPts val="2823"/>
              </a:lnSpc>
              <a:buFont typeface="Arial"/>
              <a:buChar char="•"/>
            </a:pPr>
            <a:r>
              <a:rPr lang="en-US" sz="21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Scales to high-volume network environments</a:t>
            </a:r>
          </a:p>
          <a:p>
            <a:pPr marL="468853" lvl="1" indent="-234426" algn="just">
              <a:lnSpc>
                <a:spcPts val="2823"/>
              </a:lnSpc>
              <a:buFont typeface="Arial"/>
              <a:buChar char="•"/>
            </a:pPr>
            <a:r>
              <a:rPr lang="en-US" sz="21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Easily extendable to:</a:t>
            </a:r>
          </a:p>
          <a:p>
            <a:pPr marL="937706" lvl="2" indent="-312569" algn="just">
              <a:lnSpc>
                <a:spcPts val="2823"/>
              </a:lnSpc>
              <a:buFont typeface="Arial"/>
              <a:buChar char="⚬"/>
            </a:pPr>
            <a:r>
              <a:rPr lang="en-US" sz="21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New protocols</a:t>
            </a:r>
          </a:p>
          <a:p>
            <a:pPr marL="937706" lvl="2" indent="-312569" algn="just">
              <a:lnSpc>
                <a:spcPts val="2823"/>
              </a:lnSpc>
              <a:buFont typeface="Arial"/>
              <a:buChar char="⚬"/>
            </a:pPr>
            <a:r>
              <a:rPr lang="en-US" sz="21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Emerging attack types</a:t>
            </a:r>
          </a:p>
          <a:p>
            <a:pPr marL="468853" lvl="1" indent="-234426" algn="just">
              <a:lnSpc>
                <a:spcPts val="2823"/>
              </a:lnSpc>
              <a:buFont typeface="Arial"/>
              <a:buChar char="•"/>
            </a:pPr>
            <a:r>
              <a:rPr lang="en-US" sz="21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Foundation for:</a:t>
            </a:r>
          </a:p>
          <a:p>
            <a:pPr marL="937706" lvl="2" indent="-312569" algn="just">
              <a:lnSpc>
                <a:spcPts val="2823"/>
              </a:lnSpc>
              <a:buFont typeface="Arial"/>
              <a:buChar char="⚬"/>
            </a:pPr>
            <a:r>
              <a:rPr lang="en-US" sz="21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deployment</a:t>
            </a:r>
          </a:p>
          <a:p>
            <a:pPr marL="937706" lvl="2" indent="-312569" algn="just">
              <a:lnSpc>
                <a:spcPts val="2823"/>
              </a:lnSpc>
              <a:buFont typeface="Arial"/>
              <a:buChar char="⚬"/>
            </a:pPr>
            <a:r>
              <a:rPr lang="en-US" sz="21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SOC dashboards</a:t>
            </a:r>
          </a:p>
          <a:p>
            <a:pPr marL="937706" lvl="2" indent="-312569" algn="just">
              <a:lnSpc>
                <a:spcPts val="2823"/>
              </a:lnSpc>
              <a:buFont typeface="Arial"/>
              <a:buChar char="⚬"/>
            </a:pPr>
            <a:r>
              <a:rPr lang="en-US" sz="21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Automated response systems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b="-181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10193" y="1703712"/>
            <a:ext cx="7097411" cy="109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  <a:spcBef>
                <a:spcPct val="0"/>
              </a:spcBef>
            </a:pPr>
            <a:r>
              <a:rPr lang="en-US" sz="6364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Key Takeaways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7596" y="3421746"/>
            <a:ext cx="7097411" cy="384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978" lvl="1" indent="-281489" algn="just">
              <a:lnSpc>
                <a:spcPts val="3389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High-performance intrusion detection</a:t>
            </a:r>
          </a:p>
          <a:p>
            <a:pPr marL="562978" lvl="1" indent="-281489" algn="just">
              <a:lnSpc>
                <a:spcPts val="3389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Transparent and explainable decisions</a:t>
            </a:r>
          </a:p>
          <a:p>
            <a:pPr marL="562978" lvl="1" indent="-281489" algn="just">
              <a:lnSpc>
                <a:spcPts val="3389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Fair behavior across network segments</a:t>
            </a:r>
          </a:p>
          <a:p>
            <a:pPr marL="562978" lvl="1" indent="-281489" algn="just">
              <a:lnSpc>
                <a:spcPts val="3389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Ready for enterprise adoption</a:t>
            </a:r>
          </a:p>
          <a:p>
            <a:pPr algn="just">
              <a:lnSpc>
                <a:spcPts val="3389"/>
              </a:lnSpc>
            </a:pPr>
            <a:endParaRPr lang="en-US" sz="260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89"/>
              </a:lnSpc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</a:p>
          <a:p>
            <a:pPr marL="562978" lvl="1" indent="-281489" algn="just">
              <a:lnSpc>
                <a:spcPts val="3389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Pilot deployment</a:t>
            </a:r>
          </a:p>
          <a:p>
            <a:pPr marL="562978" lvl="1" indent="-281489" algn="just">
              <a:lnSpc>
                <a:spcPts val="3389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SOC workflows</a:t>
            </a:r>
          </a:p>
          <a:p>
            <a:pPr marL="562978" lvl="1" indent="-281489" algn="just">
              <a:lnSpc>
                <a:spcPts val="3389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Continous monitoring improvement</a:t>
            </a:r>
          </a:p>
        </p:txBody>
      </p:sp>
      <p:sp>
        <p:nvSpPr>
          <p:cNvPr id="7" name="Freeform 7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33327" y="44958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20422" y="7177785"/>
            <a:ext cx="3039530" cy="531918"/>
          </a:xfrm>
          <a:custGeom>
            <a:avLst/>
            <a:gdLst/>
            <a:ahLst/>
            <a:cxnLst/>
            <a:rect l="l" t="t" r="r" b="b"/>
            <a:pathLst>
              <a:path w="3039530" h="531918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10193" y="2780303"/>
            <a:ext cx="7077050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Secure, Explainable, and Fair 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474422" y="408464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875720" y="2261248"/>
            <a:ext cx="5787173" cy="4969108"/>
            <a:chOff x="0" y="0"/>
            <a:chExt cx="896585" cy="769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6585" cy="769845"/>
            </a:xfrm>
            <a:custGeom>
              <a:avLst/>
              <a:gdLst/>
              <a:ahLst/>
              <a:cxnLst/>
              <a:rect l="l" t="t" r="r" b="b"/>
              <a:pathLst>
                <a:path w="896585" h="769845">
                  <a:moveTo>
                    <a:pt x="74915" y="0"/>
                  </a:moveTo>
                  <a:lnTo>
                    <a:pt x="821669" y="0"/>
                  </a:lnTo>
                  <a:cubicBezTo>
                    <a:pt x="841538" y="0"/>
                    <a:pt x="860593" y="7893"/>
                    <a:pt x="874642" y="21942"/>
                  </a:cubicBezTo>
                  <a:cubicBezTo>
                    <a:pt x="888692" y="35992"/>
                    <a:pt x="896585" y="55046"/>
                    <a:pt x="896585" y="74915"/>
                  </a:cubicBezTo>
                  <a:lnTo>
                    <a:pt x="896585" y="694930"/>
                  </a:lnTo>
                  <a:cubicBezTo>
                    <a:pt x="896585" y="736304"/>
                    <a:pt x="863044" y="769845"/>
                    <a:pt x="821669" y="769845"/>
                  </a:cubicBezTo>
                  <a:lnTo>
                    <a:pt x="74915" y="769845"/>
                  </a:lnTo>
                  <a:cubicBezTo>
                    <a:pt x="33541" y="769845"/>
                    <a:pt x="0" y="736304"/>
                    <a:pt x="0" y="694930"/>
                  </a:cubicBezTo>
                  <a:lnTo>
                    <a:pt x="0" y="74915"/>
                  </a:lnTo>
                  <a:cubicBezTo>
                    <a:pt x="0" y="33541"/>
                    <a:pt x="33541" y="0"/>
                    <a:pt x="74915" y="0"/>
                  </a:cubicBezTo>
                  <a:close/>
                </a:path>
              </a:pathLst>
            </a:custGeom>
            <a:blipFill>
              <a:blip r:embed="rId7"/>
              <a:stretch>
                <a:fillRect l="-6120" r="-61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63836" y="5520309"/>
            <a:ext cx="4299005" cy="2983601"/>
            <a:chOff x="0" y="0"/>
            <a:chExt cx="999406" cy="693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9406" cy="693609"/>
            </a:xfrm>
            <a:custGeom>
              <a:avLst/>
              <a:gdLst/>
              <a:ahLst/>
              <a:cxnLst/>
              <a:rect l="l" t="t" r="r" b="b"/>
              <a:pathLst>
                <a:path w="999406" h="693609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8"/>
              <a:stretch>
                <a:fillRect l="-85367" t="-33359" b="-445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37596" y="2744223"/>
            <a:ext cx="7053657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Executive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7596" y="4394536"/>
            <a:ext cx="7187919" cy="193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AI-driven intrusion detection system using real enterprise network traffic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Designed for high accuracy, transparency, and fairness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Supports security teams with faster, more reliable attack detection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7596" y="3612396"/>
            <a:ext cx="4863514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built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7596" y="6597625"/>
            <a:ext cx="4863514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it matters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7596" y="7278809"/>
            <a:ext cx="7187919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Reduce risk from undetected cyber threats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 trust in AI-driven security decisions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Aligns with responsible AI and governance expectations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796297" y="553859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068379" y="5254784"/>
            <a:ext cx="6594514" cy="3125939"/>
            <a:chOff x="0" y="0"/>
            <a:chExt cx="1021663" cy="4842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1663" cy="484290"/>
            </a:xfrm>
            <a:custGeom>
              <a:avLst/>
              <a:gdLst/>
              <a:ahLst/>
              <a:cxnLst/>
              <a:rect l="l" t="t" r="r" b="b"/>
              <a:pathLst>
                <a:path w="1021663" h="484290">
                  <a:moveTo>
                    <a:pt x="65744" y="0"/>
                  </a:moveTo>
                  <a:lnTo>
                    <a:pt x="955919" y="0"/>
                  </a:lnTo>
                  <a:cubicBezTo>
                    <a:pt x="992228" y="0"/>
                    <a:pt x="1021663" y="29434"/>
                    <a:pt x="1021663" y="65744"/>
                  </a:cubicBezTo>
                  <a:lnTo>
                    <a:pt x="1021663" y="418546"/>
                  </a:lnTo>
                  <a:cubicBezTo>
                    <a:pt x="1021663" y="454855"/>
                    <a:pt x="992228" y="484290"/>
                    <a:pt x="955919" y="484290"/>
                  </a:cubicBezTo>
                  <a:lnTo>
                    <a:pt x="65744" y="484290"/>
                  </a:lnTo>
                  <a:cubicBezTo>
                    <a:pt x="29434" y="484290"/>
                    <a:pt x="0" y="454855"/>
                    <a:pt x="0" y="418546"/>
                  </a:cubicBezTo>
                  <a:lnTo>
                    <a:pt x="0" y="65744"/>
                  </a:lnTo>
                  <a:cubicBezTo>
                    <a:pt x="0" y="29434"/>
                    <a:pt x="29434" y="0"/>
                    <a:pt x="65744" y="0"/>
                  </a:cubicBezTo>
                  <a:close/>
                </a:path>
              </a:pathLst>
            </a:custGeom>
            <a:blipFill>
              <a:blip r:embed="rId7"/>
              <a:stretch>
                <a:fillRect t="-21463" b="-214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68379" y="1906277"/>
            <a:ext cx="6594514" cy="3125939"/>
            <a:chOff x="0" y="0"/>
            <a:chExt cx="1021663" cy="48429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1021663" cy="484290"/>
            </a:xfrm>
            <a:custGeom>
              <a:avLst/>
              <a:gdLst/>
              <a:ahLst/>
              <a:cxnLst/>
              <a:rect l="l" t="t" r="r" b="b"/>
              <a:pathLst>
                <a:path w="1021663" h="484290">
                  <a:moveTo>
                    <a:pt x="955919" y="0"/>
                  </a:moveTo>
                  <a:lnTo>
                    <a:pt x="65744" y="0"/>
                  </a:lnTo>
                  <a:cubicBezTo>
                    <a:pt x="29434" y="0"/>
                    <a:pt x="0" y="29434"/>
                    <a:pt x="0" y="65744"/>
                  </a:cubicBezTo>
                  <a:lnTo>
                    <a:pt x="0" y="418546"/>
                  </a:lnTo>
                  <a:cubicBezTo>
                    <a:pt x="0" y="454855"/>
                    <a:pt x="29434" y="484290"/>
                    <a:pt x="65744" y="484290"/>
                  </a:cubicBezTo>
                  <a:lnTo>
                    <a:pt x="955919" y="484290"/>
                  </a:lnTo>
                  <a:cubicBezTo>
                    <a:pt x="992228" y="484290"/>
                    <a:pt x="1021663" y="454855"/>
                    <a:pt x="1021663" y="418546"/>
                  </a:cubicBezTo>
                  <a:lnTo>
                    <a:pt x="1021663" y="65744"/>
                  </a:lnTo>
                  <a:cubicBezTo>
                    <a:pt x="1021663" y="29434"/>
                    <a:pt x="992228" y="0"/>
                    <a:pt x="955919" y="0"/>
                  </a:cubicBezTo>
                  <a:close/>
                </a:path>
              </a:pathLst>
            </a:custGeom>
            <a:blipFill>
              <a:blip r:embed="rId8"/>
              <a:stretch>
                <a:fillRect t="-19221" b="-192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37596" y="2744223"/>
            <a:ext cx="7187919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The Business 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7596" y="3612396"/>
            <a:ext cx="7077050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Modern Networks Are Harder to Secure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7596" y="4394536"/>
            <a:ext cx="7187919" cy="258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Enterprise networks generate massive volumes of traffic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Attacks are increasing subtle, fast, and non-linear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Traditional rule-based detection: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Misses complex attack patterns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Produces false alarms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Lacks explainability for decision-makers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36738" y="7017086"/>
            <a:ext cx="7187919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impact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Higher breach risk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Alert fatigue for security teams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confidence in automated security tools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37596" y="2744223"/>
            <a:ext cx="822511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Our AI-Driven Solution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871407" y="4266391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6" y="0"/>
                </a:lnTo>
                <a:lnTo>
                  <a:pt x="314586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1407" y="4828913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6" y="0"/>
                </a:lnTo>
                <a:lnTo>
                  <a:pt x="314586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71407" y="5391150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6" y="0"/>
                </a:lnTo>
                <a:lnTo>
                  <a:pt x="314586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71407" y="6590304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6" y="0"/>
                </a:lnTo>
                <a:lnTo>
                  <a:pt x="314586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819742" y="1816364"/>
            <a:ext cx="7000182" cy="7808695"/>
            <a:chOff x="0" y="0"/>
            <a:chExt cx="1084511" cy="12097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4511" cy="1209771"/>
            </a:xfrm>
            <a:custGeom>
              <a:avLst/>
              <a:gdLst/>
              <a:ahLst/>
              <a:cxnLst/>
              <a:rect l="l" t="t" r="r" b="b"/>
              <a:pathLst>
                <a:path w="1084511" h="1209771">
                  <a:moveTo>
                    <a:pt x="61934" y="0"/>
                  </a:moveTo>
                  <a:lnTo>
                    <a:pt x="1022578" y="0"/>
                  </a:lnTo>
                  <a:cubicBezTo>
                    <a:pt x="1056783" y="0"/>
                    <a:pt x="1084511" y="27729"/>
                    <a:pt x="1084511" y="61934"/>
                  </a:cubicBezTo>
                  <a:lnTo>
                    <a:pt x="1084511" y="1147837"/>
                  </a:lnTo>
                  <a:cubicBezTo>
                    <a:pt x="1084511" y="1182042"/>
                    <a:pt x="1056783" y="1209771"/>
                    <a:pt x="1022578" y="1209771"/>
                  </a:cubicBezTo>
                  <a:lnTo>
                    <a:pt x="61934" y="1209771"/>
                  </a:lnTo>
                  <a:cubicBezTo>
                    <a:pt x="27729" y="1209771"/>
                    <a:pt x="0" y="1182042"/>
                    <a:pt x="0" y="1147837"/>
                  </a:cubicBezTo>
                  <a:lnTo>
                    <a:pt x="0" y="61934"/>
                  </a:lnTo>
                  <a:cubicBezTo>
                    <a:pt x="0" y="27729"/>
                    <a:pt x="27729" y="0"/>
                    <a:pt x="61934" y="0"/>
                  </a:cubicBezTo>
                  <a:close/>
                </a:path>
              </a:pathLst>
            </a:custGeom>
            <a:blipFill>
              <a:blip r:embed="rId9"/>
              <a:stretch>
                <a:fillRect l="-48960" r="-184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37596" y="3612396"/>
            <a:ext cx="7850561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 Explainable Intrusion Detection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9823" y="4186094"/>
            <a:ext cx="8620659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model trained on real network traffic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9823" y="4763305"/>
            <a:ext cx="6797384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Detects normal vs attack traffic in real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9823" y="5343525"/>
            <a:ext cx="6797384" cy="114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Uses enemble learning (Random Forest) for: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accuracy</a:t>
            </a:r>
          </a:p>
          <a:p>
            <a:pPr marL="499464" lvl="1" indent="-249732" algn="l">
              <a:lnSpc>
                <a:spcPts val="3007"/>
              </a:lnSpc>
              <a:buFont typeface="Arial"/>
              <a:buChar char="•"/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Robust generalization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9823" y="6561729"/>
            <a:ext cx="7904177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with explainability and fairness by design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796297" y="553859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068379" y="5254784"/>
            <a:ext cx="6594514" cy="3125939"/>
            <a:chOff x="0" y="0"/>
            <a:chExt cx="1021663" cy="4842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1663" cy="484290"/>
            </a:xfrm>
            <a:custGeom>
              <a:avLst/>
              <a:gdLst/>
              <a:ahLst/>
              <a:cxnLst/>
              <a:rect l="l" t="t" r="r" b="b"/>
              <a:pathLst>
                <a:path w="1021663" h="484290">
                  <a:moveTo>
                    <a:pt x="65744" y="0"/>
                  </a:moveTo>
                  <a:lnTo>
                    <a:pt x="955919" y="0"/>
                  </a:lnTo>
                  <a:cubicBezTo>
                    <a:pt x="992228" y="0"/>
                    <a:pt x="1021663" y="29434"/>
                    <a:pt x="1021663" y="65744"/>
                  </a:cubicBezTo>
                  <a:lnTo>
                    <a:pt x="1021663" y="418546"/>
                  </a:lnTo>
                  <a:cubicBezTo>
                    <a:pt x="1021663" y="454855"/>
                    <a:pt x="992228" y="484290"/>
                    <a:pt x="955919" y="484290"/>
                  </a:cubicBezTo>
                  <a:lnTo>
                    <a:pt x="65744" y="484290"/>
                  </a:lnTo>
                  <a:cubicBezTo>
                    <a:pt x="29434" y="484290"/>
                    <a:pt x="0" y="454855"/>
                    <a:pt x="0" y="418546"/>
                  </a:cubicBezTo>
                  <a:lnTo>
                    <a:pt x="0" y="65744"/>
                  </a:lnTo>
                  <a:cubicBezTo>
                    <a:pt x="0" y="29434"/>
                    <a:pt x="29434" y="0"/>
                    <a:pt x="65744" y="0"/>
                  </a:cubicBezTo>
                  <a:close/>
                </a:path>
              </a:pathLst>
            </a:custGeom>
            <a:blipFill>
              <a:blip r:embed="rId7"/>
              <a:stretch>
                <a:fillRect t="-21463" b="-214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68379" y="1906277"/>
            <a:ext cx="6594514" cy="3125939"/>
            <a:chOff x="0" y="0"/>
            <a:chExt cx="1021663" cy="48429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1021663" cy="484290"/>
            </a:xfrm>
            <a:custGeom>
              <a:avLst/>
              <a:gdLst/>
              <a:ahLst/>
              <a:cxnLst/>
              <a:rect l="l" t="t" r="r" b="b"/>
              <a:pathLst>
                <a:path w="1021663" h="484290">
                  <a:moveTo>
                    <a:pt x="955919" y="0"/>
                  </a:moveTo>
                  <a:lnTo>
                    <a:pt x="65744" y="0"/>
                  </a:lnTo>
                  <a:cubicBezTo>
                    <a:pt x="29434" y="0"/>
                    <a:pt x="0" y="29434"/>
                    <a:pt x="0" y="65744"/>
                  </a:cubicBezTo>
                  <a:lnTo>
                    <a:pt x="0" y="418546"/>
                  </a:lnTo>
                  <a:cubicBezTo>
                    <a:pt x="0" y="454855"/>
                    <a:pt x="29434" y="484290"/>
                    <a:pt x="65744" y="484290"/>
                  </a:cubicBezTo>
                  <a:lnTo>
                    <a:pt x="955919" y="484290"/>
                  </a:lnTo>
                  <a:cubicBezTo>
                    <a:pt x="992228" y="484290"/>
                    <a:pt x="1021663" y="454855"/>
                    <a:pt x="1021663" y="418546"/>
                  </a:cubicBezTo>
                  <a:lnTo>
                    <a:pt x="1021663" y="65744"/>
                  </a:lnTo>
                  <a:cubicBezTo>
                    <a:pt x="1021663" y="29434"/>
                    <a:pt x="992228" y="0"/>
                    <a:pt x="955919" y="0"/>
                  </a:cubicBezTo>
                  <a:close/>
                </a:path>
              </a:pathLst>
            </a:custGeom>
            <a:blipFill>
              <a:blip r:embed="rId8"/>
              <a:stretch>
                <a:fillRect t="-19221" b="-192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37596" y="3011267"/>
            <a:ext cx="7187919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Data at a Glance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7596" y="3822357"/>
            <a:ext cx="7077050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Enterprise-Scale Network Visibility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27" y="4884542"/>
            <a:ext cx="8053514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82,332 network flow records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45 original traffic features (protocols, packets, bytes, timing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Mix of normal activity and multiple attack types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Represents realistic enterprise network behavior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7596" y="6644246"/>
            <a:ext cx="7187919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this matters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7596" y="7418023"/>
            <a:ext cx="8053514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decisions are grounded in real-world traffic patterns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Results are relevant for production security environments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364105" y="6609257"/>
            <a:ext cx="7298788" cy="586480"/>
            <a:chOff x="0" y="0"/>
            <a:chExt cx="505767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572576" y="6763720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37596" y="3000544"/>
            <a:ext cx="7146138" cy="4930936"/>
            <a:chOff x="0" y="0"/>
            <a:chExt cx="1107124" cy="7639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7124" cy="763931"/>
            </a:xfrm>
            <a:custGeom>
              <a:avLst/>
              <a:gdLst/>
              <a:ahLst/>
              <a:cxnLst/>
              <a:rect l="l" t="t" r="r" b="b"/>
              <a:pathLst>
                <a:path w="1107124" h="763931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t="-542" b="-5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364105" y="2744223"/>
            <a:ext cx="7357012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Model Performance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4105" y="4605832"/>
            <a:ext cx="8355618" cy="161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 Forest achieved the best overall performance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balance between: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Detecting attacks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Minimizing false alarms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Near-perfect separation between normal and malicious traffic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63111" y="6698112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Value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4105" y="7567212"/>
            <a:ext cx="8355618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Fewer missed attacks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Reduced operational noise for SOC teams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Higher confidence in automated alerts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53236" y="3700735"/>
            <a:ext cx="7298788" cy="586480"/>
            <a:chOff x="0" y="0"/>
            <a:chExt cx="5057675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540346" y="3804452"/>
            <a:ext cx="379046" cy="379046"/>
          </a:xfrm>
          <a:custGeom>
            <a:avLst/>
            <a:gdLst/>
            <a:ahLst/>
            <a:cxnLst/>
            <a:rect l="l" t="t" r="r" b="b"/>
            <a:pathLst>
              <a:path w="379046" h="379046">
                <a:moveTo>
                  <a:pt x="0" y="0"/>
                </a:moveTo>
                <a:lnTo>
                  <a:pt x="379047" y="0"/>
                </a:lnTo>
                <a:lnTo>
                  <a:pt x="379047" y="379046"/>
                </a:lnTo>
                <a:lnTo>
                  <a:pt x="0" y="379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9963111" y="3789590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Accuracy with Low Risk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37596" y="5873514"/>
            <a:ext cx="7096129" cy="586480"/>
            <a:chOff x="0" y="0"/>
            <a:chExt cx="4917243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596" y="6609257"/>
            <a:ext cx="7096129" cy="586480"/>
            <a:chOff x="0" y="0"/>
            <a:chExt cx="4917243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7596" y="7344999"/>
            <a:ext cx="7096129" cy="586480"/>
            <a:chOff x="0" y="0"/>
            <a:chExt cx="4917243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17243" cy="406400"/>
            </a:xfrm>
            <a:custGeom>
              <a:avLst/>
              <a:gdLst/>
              <a:ahLst/>
              <a:cxnLst/>
              <a:rect l="l" t="t" r="r" b="b"/>
              <a:pathLst>
                <a:path w="4917243" h="406400">
                  <a:moveTo>
                    <a:pt x="4714043" y="0"/>
                  </a:moveTo>
                  <a:cubicBezTo>
                    <a:pt x="4826267" y="0"/>
                    <a:pt x="4917243" y="90976"/>
                    <a:pt x="4917243" y="203200"/>
                  </a:cubicBezTo>
                  <a:cubicBezTo>
                    <a:pt x="4917243" y="315424"/>
                    <a:pt x="4826267" y="406400"/>
                    <a:pt x="47140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1724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46067" y="6009461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46067" y="6763720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6067" y="7517979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37596" y="3000544"/>
            <a:ext cx="7146138" cy="2359305"/>
            <a:chOff x="0" y="0"/>
            <a:chExt cx="1107124" cy="3655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7124" cy="365518"/>
            </a:xfrm>
            <a:custGeom>
              <a:avLst/>
              <a:gdLst/>
              <a:ahLst/>
              <a:cxnLst/>
              <a:rect l="l" t="t" r="r" b="b"/>
              <a:pathLst>
                <a:path w="1107124" h="365518">
                  <a:moveTo>
                    <a:pt x="39001" y="0"/>
                  </a:moveTo>
                  <a:lnTo>
                    <a:pt x="1068122" y="0"/>
                  </a:lnTo>
                  <a:cubicBezTo>
                    <a:pt x="1089662" y="0"/>
                    <a:pt x="1107124" y="17462"/>
                    <a:pt x="1107124" y="39001"/>
                  </a:cubicBezTo>
                  <a:lnTo>
                    <a:pt x="1107124" y="326517"/>
                  </a:lnTo>
                  <a:cubicBezTo>
                    <a:pt x="1107124" y="336860"/>
                    <a:pt x="1103015" y="346781"/>
                    <a:pt x="1095700" y="354095"/>
                  </a:cubicBezTo>
                  <a:cubicBezTo>
                    <a:pt x="1088386" y="361409"/>
                    <a:pt x="1078466" y="365518"/>
                    <a:pt x="1068122" y="365518"/>
                  </a:cubicBezTo>
                  <a:lnTo>
                    <a:pt x="39001" y="365518"/>
                  </a:lnTo>
                  <a:cubicBezTo>
                    <a:pt x="28658" y="365518"/>
                    <a:pt x="18737" y="361409"/>
                    <a:pt x="11423" y="354095"/>
                  </a:cubicBezTo>
                  <a:cubicBezTo>
                    <a:pt x="4109" y="346781"/>
                    <a:pt x="0" y="336860"/>
                    <a:pt x="0" y="326517"/>
                  </a:cubicBezTo>
                  <a:lnTo>
                    <a:pt x="0" y="39001"/>
                  </a:lnTo>
                  <a:cubicBezTo>
                    <a:pt x="0" y="28658"/>
                    <a:pt x="4109" y="18737"/>
                    <a:pt x="11423" y="11423"/>
                  </a:cubicBezTo>
                  <a:cubicBezTo>
                    <a:pt x="18737" y="4109"/>
                    <a:pt x="28658" y="0"/>
                    <a:pt x="39001" y="0"/>
                  </a:cubicBezTo>
                  <a:close/>
                </a:path>
              </a:pathLst>
            </a:custGeom>
            <a:blipFill>
              <a:blip r:embed="rId6"/>
              <a:stretch>
                <a:fillRect t="-32052" b="-697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64105" y="5873515"/>
            <a:ext cx="7298788" cy="4413486"/>
            <a:chOff x="0" y="0"/>
            <a:chExt cx="1130773" cy="7476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0773" cy="747681"/>
            </a:xfrm>
            <a:custGeom>
              <a:avLst/>
              <a:gdLst/>
              <a:ahLst/>
              <a:cxnLst/>
              <a:rect l="l" t="t" r="r" b="b"/>
              <a:pathLst>
                <a:path w="1130773" h="747681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709495"/>
                  </a:lnTo>
                  <a:cubicBezTo>
                    <a:pt x="1130773" y="730584"/>
                    <a:pt x="1113677" y="747681"/>
                    <a:pt x="1092588" y="747681"/>
                  </a:cubicBezTo>
                  <a:lnTo>
                    <a:pt x="38186" y="747681"/>
                  </a:lnTo>
                  <a:cubicBezTo>
                    <a:pt x="17096" y="747681"/>
                    <a:pt x="0" y="730584"/>
                    <a:pt x="0" y="709495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7"/>
              <a:stretch>
                <a:fillRect l="-19684" t="-11457" b="-92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9364105" y="2744223"/>
            <a:ext cx="9042182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Why Explanability Matters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64105" y="4394536"/>
            <a:ext cx="7298788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Explainable AI helps security teams trust and act on alerts with confidence. It reduces response time while ensuring compliance, accountability, and ethical deployment.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64105" y="3612396"/>
            <a:ext cx="7298788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Balancing Innovation with Ethics</a:t>
            </a:r>
          </a:p>
        </p:txBody>
      </p:sp>
      <p:sp>
        <p:nvSpPr>
          <p:cNvPr id="24" name="Freeform 24"/>
          <p:cNvSpPr/>
          <p:nvPr/>
        </p:nvSpPr>
        <p:spPr>
          <a:xfrm>
            <a:off x="4047121" y="7538902"/>
            <a:ext cx="4486604" cy="785156"/>
          </a:xfrm>
          <a:custGeom>
            <a:avLst/>
            <a:gdLst/>
            <a:ahLst/>
            <a:cxnLst/>
            <a:rect l="l" t="t" r="r" b="b"/>
            <a:pathLst>
              <a:path w="4486604" h="785156">
                <a:moveTo>
                  <a:pt x="0" y="0"/>
                </a:moveTo>
                <a:lnTo>
                  <a:pt x="4486604" y="0"/>
                </a:lnTo>
                <a:lnTo>
                  <a:pt x="4486604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37596" y="5480936"/>
            <a:ext cx="4486604" cy="785156"/>
          </a:xfrm>
          <a:custGeom>
            <a:avLst/>
            <a:gdLst/>
            <a:ahLst/>
            <a:cxnLst/>
            <a:rect l="l" t="t" r="r" b="b"/>
            <a:pathLst>
              <a:path w="4486604" h="785156">
                <a:moveTo>
                  <a:pt x="0" y="0"/>
                </a:moveTo>
                <a:lnTo>
                  <a:pt x="4486603" y="0"/>
                </a:lnTo>
                <a:lnTo>
                  <a:pt x="4486603" y="785156"/>
                </a:lnTo>
                <a:lnTo>
                  <a:pt x="0" y="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036602" y="5962369"/>
            <a:ext cx="626799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Teams Need to Trust AI Decisions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36602" y="6707637"/>
            <a:ext cx="6547132" cy="35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7"/>
              </a:lnSpc>
            </a:pPr>
            <a:r>
              <a:rPr lang="en-US" sz="2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Speeds up threat investigation and response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36602" y="7433855"/>
            <a:ext cx="6497123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 governance, audit, compliance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796297" y="553859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068379" y="5254784"/>
            <a:ext cx="6594514" cy="3125939"/>
            <a:chOff x="0" y="0"/>
            <a:chExt cx="1021663" cy="4842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1663" cy="484290"/>
            </a:xfrm>
            <a:custGeom>
              <a:avLst/>
              <a:gdLst/>
              <a:ahLst/>
              <a:cxnLst/>
              <a:rect l="l" t="t" r="r" b="b"/>
              <a:pathLst>
                <a:path w="1021663" h="484290">
                  <a:moveTo>
                    <a:pt x="65744" y="0"/>
                  </a:moveTo>
                  <a:lnTo>
                    <a:pt x="955919" y="0"/>
                  </a:lnTo>
                  <a:cubicBezTo>
                    <a:pt x="992228" y="0"/>
                    <a:pt x="1021663" y="29434"/>
                    <a:pt x="1021663" y="65744"/>
                  </a:cubicBezTo>
                  <a:lnTo>
                    <a:pt x="1021663" y="418546"/>
                  </a:lnTo>
                  <a:cubicBezTo>
                    <a:pt x="1021663" y="454855"/>
                    <a:pt x="992228" y="484290"/>
                    <a:pt x="955919" y="484290"/>
                  </a:cubicBezTo>
                  <a:lnTo>
                    <a:pt x="65744" y="484290"/>
                  </a:lnTo>
                  <a:cubicBezTo>
                    <a:pt x="29434" y="484290"/>
                    <a:pt x="0" y="454855"/>
                    <a:pt x="0" y="418546"/>
                  </a:cubicBezTo>
                  <a:lnTo>
                    <a:pt x="0" y="65744"/>
                  </a:lnTo>
                  <a:cubicBezTo>
                    <a:pt x="0" y="29434"/>
                    <a:pt x="29434" y="0"/>
                    <a:pt x="65744" y="0"/>
                  </a:cubicBezTo>
                  <a:close/>
                </a:path>
              </a:pathLst>
            </a:custGeom>
            <a:blipFill>
              <a:blip r:embed="rId7"/>
              <a:stretch>
                <a:fillRect t="-21463" b="-214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68379" y="1906277"/>
            <a:ext cx="6594514" cy="3125939"/>
            <a:chOff x="0" y="0"/>
            <a:chExt cx="1021663" cy="48429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1021663" cy="484290"/>
            </a:xfrm>
            <a:custGeom>
              <a:avLst/>
              <a:gdLst/>
              <a:ahLst/>
              <a:cxnLst/>
              <a:rect l="l" t="t" r="r" b="b"/>
              <a:pathLst>
                <a:path w="1021663" h="484290">
                  <a:moveTo>
                    <a:pt x="955919" y="0"/>
                  </a:moveTo>
                  <a:lnTo>
                    <a:pt x="65744" y="0"/>
                  </a:lnTo>
                  <a:cubicBezTo>
                    <a:pt x="29434" y="0"/>
                    <a:pt x="0" y="29434"/>
                    <a:pt x="0" y="65744"/>
                  </a:cubicBezTo>
                  <a:lnTo>
                    <a:pt x="0" y="418546"/>
                  </a:lnTo>
                  <a:cubicBezTo>
                    <a:pt x="0" y="454855"/>
                    <a:pt x="29434" y="484290"/>
                    <a:pt x="65744" y="484290"/>
                  </a:cubicBezTo>
                  <a:lnTo>
                    <a:pt x="955919" y="484290"/>
                  </a:lnTo>
                  <a:cubicBezTo>
                    <a:pt x="992228" y="484290"/>
                    <a:pt x="1021663" y="454855"/>
                    <a:pt x="1021663" y="418546"/>
                  </a:cubicBezTo>
                  <a:lnTo>
                    <a:pt x="1021663" y="65744"/>
                  </a:lnTo>
                  <a:cubicBezTo>
                    <a:pt x="1021663" y="29434"/>
                    <a:pt x="992228" y="0"/>
                    <a:pt x="955919" y="0"/>
                  </a:cubicBezTo>
                  <a:close/>
                </a:path>
              </a:pathLst>
            </a:custGeom>
            <a:blipFill>
              <a:blip r:embed="rId8"/>
              <a:stretch>
                <a:fillRect t="-19221" b="-192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37596" y="2744223"/>
            <a:ext cx="7706404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Explainability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7596" y="3612396"/>
            <a:ext cx="7077050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SHAP Results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7596" y="4228784"/>
            <a:ext cx="7187919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Drives Attack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7596" y="4746309"/>
            <a:ext cx="7187919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contributors to attack classification: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Protocol behavior patterns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Packets and byte transmission rates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Connection timing and flow statistics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7596" y="6646779"/>
            <a:ext cx="7706404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model focuses on meaningful security signals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Decisions align with known network attack behaviors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Increase analyst trust and adoption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6727" y="6235384"/>
            <a:ext cx="7187919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this means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7596" y="1028700"/>
            <a:ext cx="683116" cy="695283"/>
          </a:xfrm>
          <a:custGeom>
            <a:avLst/>
            <a:gdLst/>
            <a:ahLst/>
            <a:cxnLst/>
            <a:rect l="l" t="t" r="r" b="b"/>
            <a:pathLst>
              <a:path w="683116" h="695283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73258" y="3439711"/>
            <a:ext cx="7187919" cy="586480"/>
            <a:chOff x="0" y="0"/>
            <a:chExt cx="4980849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80849" cy="406400"/>
            </a:xfrm>
            <a:custGeom>
              <a:avLst/>
              <a:gdLst/>
              <a:ahLst/>
              <a:cxnLst/>
              <a:rect l="l" t="t" r="r" b="b"/>
              <a:pathLst>
                <a:path w="4980849" h="406400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062" y="4692318"/>
            <a:ext cx="7187919" cy="586480"/>
            <a:chOff x="0" y="0"/>
            <a:chExt cx="4980849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0849" cy="406400"/>
            </a:xfrm>
            <a:custGeom>
              <a:avLst/>
              <a:gdLst/>
              <a:ahLst/>
              <a:cxnLst/>
              <a:rect l="l" t="t" r="r" b="b"/>
              <a:pathLst>
                <a:path w="4980849" h="406400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0244" y="3561465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0244" y="4796560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364105" y="-648317"/>
            <a:ext cx="7298788" cy="5633875"/>
            <a:chOff x="0" y="0"/>
            <a:chExt cx="1130773" cy="8728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0773" cy="872835"/>
            </a:xfrm>
            <a:custGeom>
              <a:avLst/>
              <a:gdLst/>
              <a:ahLst/>
              <a:cxnLst/>
              <a:rect l="l" t="t" r="r" b="b"/>
              <a:pathLst>
                <a:path w="1130773" h="872835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834649"/>
                  </a:lnTo>
                  <a:cubicBezTo>
                    <a:pt x="1130773" y="855738"/>
                    <a:pt x="1113677" y="872835"/>
                    <a:pt x="1092588" y="872835"/>
                  </a:cubicBezTo>
                  <a:lnTo>
                    <a:pt x="38186" y="872835"/>
                  </a:lnTo>
                  <a:cubicBezTo>
                    <a:pt x="17096" y="872835"/>
                    <a:pt x="0" y="855738"/>
                    <a:pt x="0" y="834649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9"/>
              <a:stretch>
                <a:fillRect l="-16784" r="-20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64105" y="5301443"/>
            <a:ext cx="7298788" cy="4985558"/>
            <a:chOff x="0" y="0"/>
            <a:chExt cx="1130773" cy="872835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0"/>
              <a:ext cx="1130773" cy="872835"/>
            </a:xfrm>
            <a:custGeom>
              <a:avLst/>
              <a:gdLst/>
              <a:ahLst/>
              <a:cxnLst/>
              <a:rect l="l" t="t" r="r" b="b"/>
              <a:pathLst>
                <a:path w="1130773" h="872835">
                  <a:moveTo>
                    <a:pt x="1092588" y="0"/>
                  </a:moveTo>
                  <a:lnTo>
                    <a:pt x="38186" y="0"/>
                  </a:lnTo>
                  <a:cubicBezTo>
                    <a:pt x="17096" y="0"/>
                    <a:pt x="0" y="17096"/>
                    <a:pt x="0" y="38186"/>
                  </a:cubicBezTo>
                  <a:lnTo>
                    <a:pt x="0" y="834649"/>
                  </a:lnTo>
                  <a:cubicBezTo>
                    <a:pt x="0" y="855738"/>
                    <a:pt x="17096" y="872835"/>
                    <a:pt x="38186" y="872835"/>
                  </a:cubicBezTo>
                  <a:lnTo>
                    <a:pt x="1092588" y="872835"/>
                  </a:lnTo>
                  <a:cubicBezTo>
                    <a:pt x="1113677" y="872835"/>
                    <a:pt x="1130773" y="855738"/>
                    <a:pt x="1130773" y="834649"/>
                  </a:cubicBezTo>
                  <a:lnTo>
                    <a:pt x="1130773" y="38186"/>
                  </a:lnTo>
                  <a:cubicBezTo>
                    <a:pt x="1130773" y="17096"/>
                    <a:pt x="1113677" y="0"/>
                    <a:pt x="1092588" y="0"/>
                  </a:cubicBezTo>
                  <a:close/>
                </a:path>
              </a:pathLst>
            </a:custGeom>
            <a:blipFill>
              <a:blip r:embed="rId10"/>
              <a:stretch>
                <a:fillRect l="-7819" r="-7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85088" y="1970713"/>
            <a:ext cx="8642855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Fairness &amp; Responsible 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5088" y="2852017"/>
            <a:ext cx="7364258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Ensuring Consistent Security Decisions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7596" y="4073817"/>
            <a:ext cx="7187919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Network protocol type as a proxy subgroup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7596" y="6999980"/>
            <a:ext cx="7187919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behaves consistently across high-volume protocols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eveidence of unfair treatment in detection outcomes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583821" y="6614958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564831" y="3990352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646067" y="3495858"/>
            <a:ext cx="6083827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Conducted a bias &amp; fairness audit using: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9154" y="4722657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Measured: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7537" y="5282597"/>
            <a:ext cx="7187919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detection rate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False alarm rate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Consistency across major protocols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61428" y="6384925"/>
            <a:ext cx="7187919" cy="586480"/>
            <a:chOff x="0" y="0"/>
            <a:chExt cx="4980849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980849" cy="406400"/>
            </a:xfrm>
            <a:custGeom>
              <a:avLst/>
              <a:gdLst/>
              <a:ahLst/>
              <a:cxnLst/>
              <a:rect l="l" t="t" r="r" b="b"/>
              <a:pathLst>
                <a:path w="4980849" h="406400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779154" y="6394450"/>
            <a:ext cx="5549736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</a:p>
        </p:txBody>
      </p:sp>
      <p:sp>
        <p:nvSpPr>
          <p:cNvPr id="31" name="Freeform 31"/>
          <p:cNvSpPr/>
          <p:nvPr/>
        </p:nvSpPr>
        <p:spPr>
          <a:xfrm>
            <a:off x="1280302" y="6441541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581</Words>
  <Application>Microsoft Macintosh PowerPoint</Application>
  <PresentationFormat>Custom</PresentationFormat>
  <Paragraphs>114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Montserrat</vt:lpstr>
      <vt:lpstr>Arial</vt:lpstr>
      <vt:lpstr>Montserrat Bold</vt:lpstr>
      <vt:lpstr>Calibri</vt:lpstr>
      <vt:lpstr>Montaser Arabic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Modern AI and Machine Learning Presentation</dc:title>
  <cp:lastModifiedBy>Eugene Recongco</cp:lastModifiedBy>
  <cp:revision>2</cp:revision>
  <dcterms:created xsi:type="dcterms:W3CDTF">2006-08-16T00:00:00Z</dcterms:created>
  <dcterms:modified xsi:type="dcterms:W3CDTF">2026-01-03T15:39:01Z</dcterms:modified>
  <dc:identifier>DAG9WeuvjSg</dc:identifier>
</cp:coreProperties>
</file>